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75" r:id="rId7"/>
    <p:sldId id="263" r:id="rId8"/>
    <p:sldId id="264" r:id="rId9"/>
    <p:sldId id="265" r:id="rId10"/>
    <p:sldId id="266" r:id="rId11"/>
    <p:sldId id="267" r:id="rId12"/>
    <p:sldId id="268" r:id="rId13"/>
    <p:sldId id="262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4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49"/>
    <p:restoredTop sz="94703"/>
  </p:normalViewPr>
  <p:slideViewPr>
    <p:cSldViewPr snapToGrid="0">
      <p:cViewPr>
        <p:scale>
          <a:sx n="88" d="100"/>
          <a:sy n="88" d="100"/>
        </p:scale>
        <p:origin x="2008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CB994-0770-D778-31D7-E252E9D89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3A902C-CEC1-2A74-289D-368ABA971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7DAD6-3791-1C22-36A6-93FEEB48E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2D1E0-C360-3706-1508-E150B4995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DB3F4-DFD6-702C-CD53-4FD06B380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601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9EC9B-C96A-44E1-5978-BD584A62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54A148-7E85-96A1-D572-A9C13B2D5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BF58A-1DDE-D021-1071-05D3AE66B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CB19B-1DE3-43B4-01E7-EE5FF4539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89773-87F8-C33D-B92C-FB0E99309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57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6C57D8-B920-C36C-F9B8-B84485880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5451F-8319-414F-27A2-F2E38D90F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021FC-2007-C128-E78D-C2590A674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62FC7-ECA5-098A-E9FD-85975FF72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42507-B9D5-5798-A40D-AA92CE14E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94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C5239-B4C9-AE27-98A0-1C9C8FFDD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9104A-1F71-1AE3-69BF-04D882C5E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4F1A4-CEEC-1D7D-6AF3-3BE82A4F8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CFB9B-DF2A-70C3-F4B9-9B485287A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E5857-9914-ED59-8C89-6A5A55609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525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ACA1D-C09D-0B4C-3840-1ABCF156C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F77-C795-47A9-37EF-AB66214DE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E7C10-9A5F-A1E8-247E-A04A5F9A2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517D4-5C5B-E06D-0DEF-3C9415202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49E3C-4633-AD61-DBEE-B18336A2A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95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ADF05-B1D2-27B6-AD73-8E743AAB0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833B2-16C8-C083-5287-D7ED54E70C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226760-82AB-5CA8-409F-4F23FD01FF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98C7C8-046C-126A-2F27-3203E55F1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516A3-A27C-5325-DB6B-55612FA74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2F182A-A4FF-4167-B7BD-292D70425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718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C3954-E0AA-C59C-FC10-686B96589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57DE1-234A-077D-7B32-94E5A7341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24A78-162F-4B16-4C71-8635CEE936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AD16A-C542-F697-EFE3-DDBE84E5C6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312360-BC0D-2EEB-31A7-8BBCF34B51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D60FD9-7C44-CE80-59D8-E87FF4872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7CD9B2-B7A0-FD37-A1BC-80CE99FEF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40648E-5BF8-D467-F772-6BEA4B099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37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FA30B-C05F-19E5-FA37-37697C58F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27A283-8820-D123-6FF9-B090327AD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B1322D-41BE-30A7-15DB-1F97BA7E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988022-FAE5-1190-A9A4-DEB8328C2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39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60FD9E-6B4A-4969-7012-D4C9C851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2E5AF8-B5FB-8FD5-5CDC-007A77D51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25A16-B674-6148-ED51-67E6862E2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635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36374-C69D-9169-CD92-37ABBCA91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9D56-3205-C002-CEF3-DD89B5043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EBFEB0-4F96-3315-5153-DAD4FFE14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67CE8-B48F-B215-6D13-B3FE29114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D818D-1418-B957-5CD3-9201447E4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FA132-0DA6-B9BE-74FE-574A39FA9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696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8D2E3-CAFB-0672-4431-397095523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5C1C5E-732D-7C5E-E59B-93E25426EA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F635FC-756D-290E-BD09-4EAAC4D28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84FDC6-B838-A2FC-62E5-9501F6DD5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12B08-5AC0-6123-533D-472FF1D50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8FE294-60C5-35B5-0E8C-B1F6433D6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85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EF5923-1DA9-6628-E0C5-3DD799407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32005-6C01-C644-7D52-B782C0F28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E60D8-1C25-3BD9-5780-7951F01BB6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3B0784-47D0-0445-94DA-90B4B40AC4D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37566-D836-591A-749B-8BF58B1D3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4B175-013D-A3FD-560F-9C84637966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6F2E0A-EA45-8643-84AF-100B2354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705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8CFF8-D261-7CA5-394B-8EC31E438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033" y="907009"/>
            <a:ext cx="10089931" cy="2521991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Shiny App for Comparative Analysis of Circadian Activity in Mosquito species Using LAM Data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986F17-9109-0D4C-5CCE-0D19264F5A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3838188"/>
            <a:ext cx="9144000" cy="1655762"/>
          </a:xfrm>
        </p:spPr>
        <p:txBody>
          <a:bodyPr/>
          <a:lstStyle/>
          <a:p>
            <a:pPr algn="l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By: Gavin Geddes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16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8E5CB59-DA0F-852C-A3DB-BB8607C32A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168" b="-677"/>
          <a:stretch/>
        </p:blipFill>
        <p:spPr>
          <a:xfrm>
            <a:off x="0" y="-2"/>
            <a:ext cx="12191979" cy="6858001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5906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B5FFE-37C3-6906-2AA6-32B4DB70A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471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Code Block Overview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571D4C-D704-2E03-B08A-C0A0D9FE7DE2}"/>
              </a:ext>
            </a:extLst>
          </p:cNvPr>
          <p:cNvSpPr txBox="1">
            <a:spLocks/>
          </p:cNvSpPr>
          <p:nvPr/>
        </p:nvSpPr>
        <p:spPr>
          <a:xfrm>
            <a:off x="838200" y="934017"/>
            <a:ext cx="10515600" cy="85010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shinyApp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ui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, server):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Core wrapper for the whole application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EB69FD8-61DA-AC52-7142-5FC851E500DA}"/>
              </a:ext>
            </a:extLst>
          </p:cNvPr>
          <p:cNvSpPr txBox="1">
            <a:spLocks/>
          </p:cNvSpPr>
          <p:nvPr/>
        </p:nvSpPr>
        <p:spPr>
          <a:xfrm>
            <a:off x="838200" y="1359070"/>
            <a:ext cx="10515600" cy="26218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UI: User Interface Design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Controls layout and visible elements 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Key components:</a:t>
            </a:r>
          </a:p>
          <a:p>
            <a:pPr lvl="2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Fileinput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()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upload user LAM data </a:t>
            </a:r>
          </a:p>
          <a:p>
            <a:pPr lvl="2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Textinput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() /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numericInput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()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define parameters </a:t>
            </a:r>
          </a:p>
          <a:p>
            <a:pPr lvl="2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Selectinput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()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choose plot type, filter mosquitoes </a:t>
            </a:r>
          </a:p>
          <a:p>
            <a:pPr lvl="2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tabsetPanel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()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organize plots/tables in tabs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E1FAFD-B48B-8C2D-4919-AB48FDF274EE}"/>
              </a:ext>
            </a:extLst>
          </p:cNvPr>
          <p:cNvSpPr txBox="1">
            <a:spLocks/>
          </p:cNvSpPr>
          <p:nvPr/>
        </p:nvSpPr>
        <p:spPr>
          <a:xfrm>
            <a:off x="838200" y="1882346"/>
            <a:ext cx="10515600" cy="285848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Server: Functional Logic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(Responds to user input &amp; output)</a:t>
            </a:r>
          </a:p>
          <a:p>
            <a:pPr lvl="1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rawData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Loads, reshapes, &amp; formats uploaded data</a:t>
            </a:r>
          </a:p>
          <a:p>
            <a:pPr lvl="1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observeEvent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()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Updates dropdown filters based on uploaded file </a:t>
            </a:r>
          </a:p>
          <a:p>
            <a:pPr lvl="1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summaryTable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 Computes total, peek, &amp; average activity </a:t>
            </a:r>
          </a:p>
          <a:p>
            <a:pPr lvl="1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activityPlot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 Generates user-selected plot types: 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Actogram 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Heatmap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Activity Histogram 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Smoothed Time Series 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48613C3-093E-322E-8889-F745F4A5A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535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/>
      <p:bldP spid="7" grpId="1" uiExpand="1" build="allAtOnce"/>
      <p:bldP spid="8" grpId="0" uiExpand="1" build="p" bldLvl="3"/>
      <p:bldP spid="8" grpId="1" uiExpand="1" build="allAtOnce"/>
      <p:bldP spid="9" grpId="0" uiExpand="1" build="p" bldLvl="4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05E9C2AF-630B-970C-1210-3010F9A38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" t="7309" r="-13" b="3602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111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47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1587DD86-14D4-A7CC-9C7F-A403ADC5D3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602" b="1253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screenshot of a screen&#10;&#10;Description automatically generated">
            <a:extLst>
              <a:ext uri="{FF2B5EF4-FFF2-40B4-BE49-F238E27FC236}">
                <a16:creationId xmlns:a16="http://schemas.microsoft.com/office/drawing/2014/main" id="{8825DD08-AF41-35F4-90C4-251F9094F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862" y="0"/>
            <a:ext cx="23122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36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C2AE1100-40C2-A316-6A96-2596DDFD40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956" b="3637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467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4572135-69D2-164E-8815-624EB19E50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" y="331237"/>
            <a:ext cx="5414840" cy="5379099"/>
          </a:xfr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2D7F0F2-7858-71C1-F56C-7373BB362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7158" y="331236"/>
            <a:ext cx="5414841" cy="537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68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graph of a number of red bars&#10;&#10;Description automatically generated">
            <a:extLst>
              <a:ext uri="{FF2B5EF4-FFF2-40B4-BE49-F238E27FC236}">
                <a16:creationId xmlns:a16="http://schemas.microsoft.com/office/drawing/2014/main" id="{ED412B67-D93B-81D3-CDF1-F69DAEC9FE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26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58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A83F3-C8D9-2DA5-E396-34B8FB235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A8C25-0AFE-AECA-630E-C2230C6B8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546"/>
            <a:ext cx="10515600" cy="435133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Streamlines process from data collection to publishable figures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Informs agencies on seasonal time-of-day activity patterns of clinically significant mosquito populations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00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93312-EBCC-A2C1-3B94-B64EDB768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References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69C93-541C-B7EC-1466-6CDA0C3CB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351338"/>
          </a:xfrm>
        </p:spPr>
        <p:txBody>
          <a:bodyPr/>
          <a:lstStyle/>
          <a:p>
            <a:pPr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 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Clements, A. N. (1999). </a:t>
            </a:r>
            <a:r>
              <a:rPr lang="en-US" sz="20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Biology of Mosquitoes: Sensory Reception and </a:t>
            </a:r>
            <a:r>
              <a:rPr lang="en-US" sz="2000" i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Behaviour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CABI </a:t>
            </a:r>
          </a:p>
          <a:p>
            <a:pPr marL="45720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Publishing.</a:t>
            </a:r>
          </a:p>
          <a:p>
            <a:pPr marL="45720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Rosato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E., &amp;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Kyriacou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 P. (2006). Analysis of locomotor activity rhythms </a:t>
            </a:r>
          </a:p>
          <a:p>
            <a:pPr marL="45720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 </a:t>
            </a:r>
            <a:r>
              <a:rPr lang="en-US" sz="20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Drosophila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 </a:t>
            </a:r>
            <a:r>
              <a:rPr lang="en-US" sz="20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Nature Protocols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1(2), 559–568. https://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doi.org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/10.1038/nprot.2006.79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Wickham, H. (2016). </a:t>
            </a:r>
            <a:r>
              <a:rPr lang="en-US" sz="20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ggplot2: Elegant Graphics for Data Analysis</a:t>
            </a: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Springer.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US" sz="20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Merow</a:t>
            </a: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C., Serra-Diaz, J. M., </a:t>
            </a:r>
            <a:r>
              <a:rPr lang="en-US" sz="20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Enquist</a:t>
            </a: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B. J., &amp; Wilson, A. M. (2023). AI chatbots can boost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scientific coding. </a:t>
            </a:r>
            <a:r>
              <a:rPr lang="en-US" sz="20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Nature Ecology &amp; Evolution</a:t>
            </a: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7(7), 960–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962. </a:t>
            </a: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doi.org</a:t>
            </a: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/10.1038/s41559-023-02063-3</a:t>
            </a:r>
          </a:p>
          <a:p>
            <a:pPr marL="457200" indent="0">
              <a:spcBef>
                <a:spcPts val="0"/>
              </a:spcBef>
              <a:buNone/>
            </a:pP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Meuti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 E., Stone, M.,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Ikeno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T., &amp; Denlinger, D. L. (2015). Functional circadian clock genes are essential</a:t>
            </a:r>
          </a:p>
          <a:p>
            <a:pPr marL="457200" indent="0">
              <a:spcBef>
                <a:spcPts val="0"/>
              </a:spcBef>
              <a:buNone/>
            </a:pPr>
            <a:r>
              <a:rPr lang="en-US" sz="1800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the overwintering diapause of the Northern house mosquito, Culex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pipiens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Journal of</a:t>
            </a:r>
          </a:p>
          <a:p>
            <a:pPr marL="457200" indent="0">
              <a:spcBef>
                <a:spcPts val="0"/>
              </a:spcBef>
              <a:buNone/>
            </a:pPr>
            <a:r>
              <a:rPr lang="en-US" sz="1800" i="1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Experimental Biology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218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(Pt 3), 412–422. https://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doi.org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/10.1242/jeb.113233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0">
              <a:spcBef>
                <a:spcPts val="0"/>
              </a:spcBef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Chang, V., &amp;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Meuti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 E. (2020). Circadian transcription factors differentially regulate features of the adult</a:t>
            </a:r>
          </a:p>
          <a:p>
            <a:pPr marL="457200" indent="0">
              <a:spcBef>
                <a:spcPts val="0"/>
              </a:spcBef>
              <a:buNone/>
            </a:pPr>
            <a:r>
              <a:rPr lang="en-US" sz="1800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overwintering diapause in the Northern house mosquito,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Culex </a:t>
            </a:r>
            <a:r>
              <a:rPr lang="en-US" sz="1800" i="1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pipiens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Insect Biochemistry and</a:t>
            </a:r>
          </a:p>
          <a:p>
            <a:pPr marL="457200" indent="0">
              <a:spcBef>
                <a:spcPts val="0"/>
              </a:spcBef>
              <a:buNone/>
            </a:pPr>
            <a:r>
              <a:rPr lang="en-US" sz="1800" i="1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Molecular Biology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121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103365. https://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doi.org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/10.1016/j.ibmb.2020.103365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561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E170B-31FA-FF16-51DE-37DB317C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Questions?</a:t>
            </a:r>
          </a:p>
        </p:txBody>
      </p:sp>
      <p:pic>
        <p:nvPicPr>
          <p:cNvPr id="5" name="Content Placeholder 4" descr="A person sitting at a desk with a mosquito&#10;&#10;Description automatically generated">
            <a:extLst>
              <a:ext uri="{FF2B5EF4-FFF2-40B4-BE49-F238E27FC236}">
                <a16:creationId xmlns:a16="http://schemas.microsoft.com/office/drawing/2014/main" id="{7B53323B-FD6A-E088-08FE-F60779CB7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8998" y="1186708"/>
            <a:ext cx="4814003" cy="5358984"/>
          </a:xfrm>
        </p:spPr>
      </p:pic>
    </p:spTree>
    <p:extLst>
      <p:ext uri="{BB962C8B-B14F-4D97-AF65-F5344CB8AC3E}">
        <p14:creationId xmlns:p14="http://schemas.microsoft.com/office/powerpoint/2010/main" val="3028154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566ADD0-0202-0DEC-E530-07A606639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" b="3064"/>
          <a:stretch/>
        </p:blipFill>
        <p:spPr>
          <a:xfrm>
            <a:off x="810608" y="202358"/>
            <a:ext cx="4445354" cy="6453283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FEBD15-3132-C9E6-70AC-6754A54DC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58453"/>
            <a:ext cx="5506031" cy="47410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286F5B-688F-1493-87DE-1CCC1111053E}"/>
              </a:ext>
            </a:extLst>
          </p:cNvPr>
          <p:cNvSpPr txBox="1"/>
          <p:nvPr/>
        </p:nvSpPr>
        <p:spPr>
          <a:xfrm>
            <a:off x="10207161" y="6488668"/>
            <a:ext cx="1984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Burkett-Cadena ND et. al (2013)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B70CB6-80F2-992D-B4C0-4776C9FA29FF}"/>
              </a:ext>
            </a:extLst>
          </p:cNvPr>
          <p:cNvSpPr/>
          <p:nvPr/>
        </p:nvSpPr>
        <p:spPr>
          <a:xfrm>
            <a:off x="810608" y="4931764"/>
            <a:ext cx="4445354" cy="17238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53D1BA-3B92-3CD4-9BB9-5D67F36DAA43}"/>
              </a:ext>
            </a:extLst>
          </p:cNvPr>
          <p:cNvSpPr/>
          <p:nvPr/>
        </p:nvSpPr>
        <p:spPr>
          <a:xfrm>
            <a:off x="8409482" y="1573967"/>
            <a:ext cx="3192549" cy="8094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F036F1-B9D2-013D-C41F-6E23F51AB54A}"/>
              </a:ext>
            </a:extLst>
          </p:cNvPr>
          <p:cNvSpPr/>
          <p:nvPr/>
        </p:nvSpPr>
        <p:spPr>
          <a:xfrm>
            <a:off x="8544393" y="2350105"/>
            <a:ext cx="3192548" cy="722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895C3BA-F748-695F-429B-A214D666DAEE}"/>
              </a:ext>
            </a:extLst>
          </p:cNvPr>
          <p:cNvSpPr/>
          <p:nvPr/>
        </p:nvSpPr>
        <p:spPr>
          <a:xfrm>
            <a:off x="9249521" y="3042150"/>
            <a:ext cx="2352510" cy="6329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2E9F49-B785-B0C3-F2FD-D9E9BF3E50A9}"/>
              </a:ext>
            </a:extLst>
          </p:cNvPr>
          <p:cNvSpPr/>
          <p:nvPr/>
        </p:nvSpPr>
        <p:spPr>
          <a:xfrm>
            <a:off x="8409482" y="3675087"/>
            <a:ext cx="3192548" cy="2211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03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map of the world with different colored countries/regions&#10;&#10;Description automatically generated">
            <a:extLst>
              <a:ext uri="{FF2B5EF4-FFF2-40B4-BE49-F238E27FC236}">
                <a16:creationId xmlns:a16="http://schemas.microsoft.com/office/drawing/2014/main" id="{6F0F391A-0CC4-EFB2-F6E9-4AD66C842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195" y="1043155"/>
            <a:ext cx="10817605" cy="55710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01478E-6A8C-4F93-ADC1-E10E15B802A1}"/>
              </a:ext>
            </a:extLst>
          </p:cNvPr>
          <p:cNvSpPr/>
          <p:nvPr/>
        </p:nvSpPr>
        <p:spPr>
          <a:xfrm>
            <a:off x="5595585" y="5104263"/>
            <a:ext cx="3507472" cy="819764"/>
          </a:xfrm>
          <a:prstGeom prst="rect">
            <a:avLst/>
          </a:prstGeom>
          <a:solidFill>
            <a:srgbClr val="B4DDFE"/>
          </a:solidFill>
          <a:ln>
            <a:solidFill>
              <a:srgbClr val="B4DD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2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Culex </a:t>
            </a:r>
            <a:r>
              <a:rPr lang="en-US" sz="1200" b="1" i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pipiens</a:t>
            </a:r>
            <a:endParaRPr lang="en-US" sz="1200" b="1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Culex </a:t>
            </a:r>
            <a:r>
              <a:rPr lang="en-US" sz="1200" b="1" i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quenquefasciatus</a:t>
            </a:r>
            <a:endParaRPr lang="en-US" sz="1200" b="1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Culex </a:t>
            </a:r>
            <a:r>
              <a:rPr lang="en-US" sz="1200" b="1" i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pipiens</a:t>
            </a:r>
            <a:r>
              <a:rPr lang="en-US" sz="12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 </a:t>
            </a:r>
            <a:r>
              <a:rPr lang="en-US" sz="12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Culex </a:t>
            </a:r>
            <a:r>
              <a:rPr lang="en-US" sz="1200" b="1" i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quenquefasciatus</a:t>
            </a:r>
            <a:r>
              <a:rPr lang="en-US" sz="12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hybrids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8C2282-8161-24CF-BE19-9166F5F9B464}"/>
              </a:ext>
            </a:extLst>
          </p:cNvPr>
          <p:cNvSpPr txBox="1"/>
          <p:nvPr/>
        </p:nvSpPr>
        <p:spPr>
          <a:xfrm>
            <a:off x="1742146" y="243778"/>
            <a:ext cx="87077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Global distribution of </a:t>
            </a:r>
            <a:r>
              <a:rPr lang="en-US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Culex</a:t>
            </a:r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 mosquitoes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8FC3E5-E0D9-7292-FA3D-34AE61BA5A08}"/>
              </a:ext>
            </a:extLst>
          </p:cNvPr>
          <p:cNvSpPr txBox="1"/>
          <p:nvPr/>
        </p:nvSpPr>
        <p:spPr>
          <a:xfrm>
            <a:off x="10207161" y="6521047"/>
            <a:ext cx="1984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Burkett-Cadena ND et. al (2013)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64B9353-D801-E67E-A55A-5F12355C99E6}"/>
              </a:ext>
            </a:extLst>
          </p:cNvPr>
          <p:cNvSpPr/>
          <p:nvPr/>
        </p:nvSpPr>
        <p:spPr>
          <a:xfrm>
            <a:off x="172278" y="2932740"/>
            <a:ext cx="11847443" cy="9925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Mosquitoes tune time-of-day specific behavior to seasonal change in photoperiod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C05267C-A226-D225-8FA9-8831519B33B9}"/>
              </a:ext>
            </a:extLst>
          </p:cNvPr>
          <p:cNvSpPr/>
          <p:nvPr/>
        </p:nvSpPr>
        <p:spPr>
          <a:xfrm>
            <a:off x="172275" y="5104263"/>
            <a:ext cx="11847443" cy="99252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Research Question: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How do activity patterns differ between mosquito species within the </a:t>
            </a:r>
            <a:r>
              <a:rPr lang="en-US" sz="2800" b="1" i="1" dirty="0">
                <a:latin typeface="Calibri" panose="020F0502020204030204" pitchFamily="34" charset="0"/>
                <a:cs typeface="Calibri" panose="020F0502020204030204" pitchFamily="34" charset="0"/>
              </a:rPr>
              <a:t>Culex </a:t>
            </a:r>
            <a:r>
              <a:rPr lang="en-US" sz="28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pipiens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Complex?</a:t>
            </a:r>
          </a:p>
        </p:txBody>
      </p:sp>
    </p:spTree>
    <p:extLst>
      <p:ext uri="{BB962C8B-B14F-4D97-AF65-F5344CB8AC3E}">
        <p14:creationId xmlns:p14="http://schemas.microsoft.com/office/powerpoint/2010/main" val="270401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D9EEF-D59E-6546-8FDE-917DD2F18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09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How can activity be quantified?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0F7AFB-24D5-0B87-FEAB-20DB5CE45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08" y="1531661"/>
            <a:ext cx="10037984" cy="512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809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A black and white background with many small dots&#10;&#10;Description automatically generated">
            <a:extLst>
              <a:ext uri="{FF2B5EF4-FFF2-40B4-BE49-F238E27FC236}">
                <a16:creationId xmlns:a16="http://schemas.microsoft.com/office/drawing/2014/main" id="{55C1B3CF-D467-12C3-C7AC-0EF3AFF9F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-641977"/>
            <a:ext cx="12191980" cy="7499978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9425073-2924-C714-BF14-49BBAEFC0DDA}"/>
              </a:ext>
            </a:extLst>
          </p:cNvPr>
          <p:cNvSpPr/>
          <p:nvPr/>
        </p:nvSpPr>
        <p:spPr>
          <a:xfrm>
            <a:off x="92765" y="2266123"/>
            <a:ext cx="11847444" cy="10601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Can the development of a dynamic tool to aid in identifying species-specific differences in activity patterns? </a:t>
            </a:r>
          </a:p>
        </p:txBody>
      </p:sp>
    </p:spTree>
    <p:extLst>
      <p:ext uri="{BB962C8B-B14F-4D97-AF65-F5344CB8AC3E}">
        <p14:creationId xmlns:p14="http://schemas.microsoft.com/office/powerpoint/2010/main" val="205864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F5E8A-4CF4-FC4E-8B9E-9A8625F7C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R Packages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41FB2-420D-2BB0-9CA3-ADB3963E1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shiny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Tools to build interactive web application in R </a:t>
            </a:r>
          </a:p>
          <a:p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tidyverse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 Simplifies data wrangling, visualization &amp; manipulation</a:t>
            </a:r>
          </a:p>
          <a:p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lubridate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 Works with date &amp; time data, easier to parse, manipulate &amp; extract components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hrs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, days,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etc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) </a:t>
            </a:r>
          </a:p>
          <a:p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shinythemes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 Adds pre-made UI themes for Shiny apps 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DT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 Wraps JavaScript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DataTables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library for use in shiny. Enables interactive tables 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ggplot2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 graphics package within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tidyverse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28840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6" name="Content Placeholder 1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DFB8C7D-CEB4-6DCD-D71D-3C265BE24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55" b="-560"/>
          <a:stretch/>
        </p:blipFill>
        <p:spPr>
          <a:xfrm>
            <a:off x="20" y="-2"/>
            <a:ext cx="1219198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780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47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1059438-8FEE-E96E-FF32-72F93ACC54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" r="21598" b="1"/>
          <a:stretch/>
        </p:blipFill>
        <p:spPr>
          <a:xfrm>
            <a:off x="1507524" y="0"/>
            <a:ext cx="9030309" cy="685800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1397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5FD001A-B5D1-B0CD-FCC2-43319B8596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44" b="-66"/>
          <a:stretch/>
        </p:blipFill>
        <p:spPr>
          <a:xfrm>
            <a:off x="20" y="0"/>
            <a:ext cx="12191979" cy="685800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0594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</TotalTime>
  <Words>587</Words>
  <Application>Microsoft Macintosh PowerPoint</Application>
  <PresentationFormat>Widescreen</PresentationFormat>
  <Paragraphs>59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Times New Roman</vt:lpstr>
      <vt:lpstr>Office Theme</vt:lpstr>
      <vt:lpstr>Interactive Shiny App for Comparative Analysis of Circadian Activity in Mosquito species Using LAM Data</vt:lpstr>
      <vt:lpstr>PowerPoint Presentation</vt:lpstr>
      <vt:lpstr>PowerPoint Presentation</vt:lpstr>
      <vt:lpstr>How can activity be quantified?</vt:lpstr>
      <vt:lpstr>PowerPoint Presentation</vt:lpstr>
      <vt:lpstr>R Packages </vt:lpstr>
      <vt:lpstr>PowerPoint Presentation</vt:lpstr>
      <vt:lpstr>PowerPoint Presentation</vt:lpstr>
      <vt:lpstr>PowerPoint Presentation</vt:lpstr>
      <vt:lpstr>PowerPoint Presentation</vt:lpstr>
      <vt:lpstr>Code Block Overview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References 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Shiny App for Comparative Analysis of Circadian Activity in Mosquito species Using LAM Data</dc:title>
  <dc:creator>Geddes, Gavin</dc:creator>
  <cp:lastModifiedBy>Geddes, Gavin</cp:lastModifiedBy>
  <cp:revision>7</cp:revision>
  <dcterms:created xsi:type="dcterms:W3CDTF">2025-05-08T02:13:29Z</dcterms:created>
  <dcterms:modified xsi:type="dcterms:W3CDTF">2025-05-08T17:13:54Z</dcterms:modified>
</cp:coreProperties>
</file>

<file path=docProps/thumbnail.jpeg>
</file>